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4" r:id="rId20"/>
    <p:sldId id="276" r:id="rId21"/>
    <p:sldId id="275" r:id="rId22"/>
    <p:sldId id="282" r:id="rId23"/>
    <p:sldId id="277" r:id="rId24"/>
    <p:sldId id="280" r:id="rId25"/>
    <p:sldId id="281" r:id="rId26"/>
    <p:sldId id="283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60AC9-91E1-45B9-8D1F-13BC63C2CCFB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9333A-5AFA-40B8-8660-57190B39E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14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9333A-5AFA-40B8-8660-57190B39EE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85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72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3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1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6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4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71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5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27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5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9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84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713A-F3C3-47C6-8A24-E44041BFADE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ECA4-C52A-4723-AAB1-DA95D82AB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2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Trigonometry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 Ziegler </a:t>
            </a:r>
            <a:r>
              <a:rPr lang="en-US" dirty="0" err="1" smtClean="0"/>
              <a:t>Bylean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87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Degrees/minutes/seconds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360 is a useful number since it has so many factors  (It can be divided by 1, 2, 3, 4, 5, 6, 8, 9, 10, 12, 15, 18, 20, 30, etc.) and is a reasonably small unit.</a:t>
            </a:r>
          </a:p>
          <a:p>
            <a:r>
              <a:rPr lang="en-US" dirty="0" smtClean="0"/>
              <a:t>When, however, more precision is required the degree is broken into minutes and then the minutes into seconds with the following conversions:      1⁰ = 60 minutes  (60’)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1’ = 60 seconds (60”)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50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 </a:t>
            </a:r>
            <a:r>
              <a:rPr lang="en-US" dirty="0" err="1" smtClean="0"/>
              <a:t>vs</a:t>
            </a:r>
            <a:r>
              <a:rPr lang="en-US" dirty="0" smtClean="0"/>
              <a:t> DMS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precise measures DMS is the most accurate but for convenience with some operations the DD form is used</a:t>
            </a:r>
          </a:p>
          <a:p>
            <a:r>
              <a:rPr lang="en-US" dirty="0" smtClean="0"/>
              <a:t>Example:  converting DMS to DD</a:t>
            </a:r>
          </a:p>
          <a:p>
            <a:endParaRPr lang="en-US" dirty="0"/>
          </a:p>
          <a:p>
            <a:r>
              <a:rPr lang="en-US" dirty="0" smtClean="0"/>
              <a:t>Example: converting DD to DMS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6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Arcs/sectors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curved segment running from the endpoint of the initial segment to the endpoint of the terminal segment of an angle with vertex at the center of a circle is called an  arc</a:t>
            </a:r>
          </a:p>
          <a:p>
            <a:r>
              <a:rPr lang="en-US" dirty="0" smtClean="0"/>
              <a:t>The area enclosed by the angle and the arc is called a sector</a:t>
            </a:r>
          </a:p>
          <a:p>
            <a:r>
              <a:rPr lang="en-US" dirty="0" smtClean="0"/>
              <a:t>An arc can be measured two ways</a:t>
            </a:r>
          </a:p>
          <a:p>
            <a:pPr marL="0" indent="0">
              <a:buNone/>
            </a:pPr>
            <a:r>
              <a:rPr lang="en-US" dirty="0" smtClean="0"/>
              <a:t>           1. by the angle that forms it (subtends) (called a central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angle)- uniform no matter where the circle is drawn)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2. by its length (if straightened out) – changes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according to the length of the angle’s segments -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radius</a:t>
            </a:r>
          </a:p>
          <a:p>
            <a:r>
              <a:rPr lang="en-US" dirty="0" smtClean="0"/>
              <a:t> C=2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r                        A=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r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xmlns="" val="1628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arc length/sector area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 C=2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r                        A=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r</a:t>
                </a:r>
                <a:r>
                  <a:rPr lang="en-US" baseline="30000" dirty="0" smtClean="0">
                    <a:latin typeface="Cambria Math"/>
                    <a:ea typeface="Cambria Math"/>
                  </a:rPr>
                  <a:t>2</a:t>
                </a:r>
                <a:endParaRPr lang="en-US" baseline="30000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360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</m:oMath>
                </a14:m>
                <a:endParaRPr lang="en-US" dirty="0" smtClean="0">
                  <a:ea typeface="Cambria Math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Example:   given a radius of 6cm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find the arc length subtended by a 30⁰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central angle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find the area of the sector formed with a 25⁰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angle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85" t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557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Ch1 –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65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△ABC      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The sum of the angles of a triangle is always 180⁰</a:t>
                </a:r>
              </a:p>
              <a:p>
                <a:endParaRPr lang="en-US" dirty="0"/>
              </a:p>
              <a:p>
                <a:r>
                  <a:rPr lang="en-US" dirty="0" smtClean="0"/>
                  <a:t>Triangles are similar if corresponding angles are congruent 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                                   if    ⦟A ≅ ⦟D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                                ⦟B ≅ ⦟E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                                ⦟C  ≅ ⦟F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then  </a:t>
                </a:r>
                <a:r>
                  <a:rPr lang="en-US" dirty="0" smtClean="0">
                    <a:latin typeface="Cambria Math"/>
                    <a:ea typeface="Cambria Math"/>
                  </a:rPr>
                  <a:t>△ABC ∼△DEF    but △ABC≁△EFD or △FDE</a:t>
                </a:r>
                <a:endParaRPr lang="en-US" dirty="0">
                  <a:latin typeface="Cambria Math"/>
                  <a:ea typeface="Cambria Math"/>
                </a:endParaRPr>
              </a:p>
              <a:p>
                <a:r>
                  <a:rPr lang="en-US" dirty="0" smtClean="0"/>
                  <a:t>Corresponding sides of similar triangles are in proportion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𝐹𝐷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𝐹𝐷</m:t>
                        </m:r>
                      </m:den>
                    </m:f>
                  </m:oMath>
                </a14:m>
                <a:r>
                  <a:rPr lang="en-US" dirty="0" smtClean="0"/>
                  <a:t>   etc.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15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270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that 2 triangles are similar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sum of the angles of a triangle is always 180⁰</a:t>
            </a:r>
          </a:p>
          <a:p>
            <a:r>
              <a:rPr lang="en-US" b="1" u="sng" dirty="0" smtClean="0"/>
              <a:t>Therefore if any 2 angles of one triangle are congruent to 2 angles of a 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triangle the triangles are congruent - </a:t>
            </a:r>
          </a:p>
          <a:p>
            <a:r>
              <a:rPr lang="en-US" dirty="0" smtClean="0"/>
              <a:t>If one pair of angles of the pair of triangles is congruent and all CORRESPONDING sides are in ratio then the triangles are similar – this method is not relevant to our study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8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6 measurable parts to a triangle</a:t>
            </a:r>
          </a:p>
          <a:p>
            <a:r>
              <a:rPr lang="en-US" dirty="0" smtClean="0"/>
              <a:t>3 sides and 3 angles</a:t>
            </a:r>
          </a:p>
          <a:p>
            <a:r>
              <a:rPr lang="en-US" dirty="0" smtClean="0"/>
              <a:t>Given the measures of one triangle and at least one side of the second similar triangle you can find any and all parts of the second triangle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2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</a:t>
            </a:r>
            <a:r>
              <a:rPr lang="en-US" dirty="0" smtClean="0">
                <a:latin typeface="Cambria Math"/>
                <a:ea typeface="Cambria Math"/>
              </a:rPr>
              <a:t>△ABC∼△A’B’C’   with sides </a:t>
            </a:r>
            <a:r>
              <a:rPr lang="en-US" dirty="0" err="1" smtClean="0">
                <a:latin typeface="Cambria Math"/>
                <a:ea typeface="Cambria Math"/>
              </a:rPr>
              <a:t>a,b,c</a:t>
            </a:r>
            <a:r>
              <a:rPr lang="en-US" dirty="0" smtClean="0">
                <a:latin typeface="Cambria Math"/>
                <a:ea typeface="Cambria Math"/>
              </a:rPr>
              <a:t> corresponding to a’, b’, c’</a:t>
            </a: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if a = 3,   b = 8,  c = 7,   a’ = 6 find b’ and c’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If a = 1.8   b= 0.03     a’ = 2.8 x 10</a:t>
            </a:r>
            <a:r>
              <a:rPr lang="en-US" baseline="30000" dirty="0" smtClean="0">
                <a:latin typeface="Cambria Math"/>
                <a:ea typeface="Cambria Math"/>
              </a:rPr>
              <a:t>-3</a:t>
            </a:r>
            <a:r>
              <a:rPr lang="en-US" dirty="0" smtClean="0">
                <a:latin typeface="Cambria Math"/>
                <a:ea typeface="Cambria Math"/>
              </a:rPr>
              <a:t>  find b’</a:t>
            </a:r>
          </a:p>
          <a:p>
            <a:endParaRPr lang="en-US" dirty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Find the height of a tree with a 12 foot shadow if a person that is 63inches tall casts a shadow that is 4.5 feet long</a:t>
            </a:r>
          </a:p>
        </p:txBody>
      </p:sp>
    </p:spTree>
    <p:extLst>
      <p:ext uri="{BB962C8B-B14F-4D97-AF65-F5344CB8AC3E}">
        <p14:creationId xmlns:p14="http://schemas.microsoft.com/office/powerpoint/2010/main" xmlns="" val="36958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Trigonometric 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31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textbook uses a rounding convention that relies on an understanding of significant digits – significant digits are an indicator of accuracy</a:t>
            </a:r>
          </a:p>
          <a:p>
            <a:r>
              <a:rPr lang="en-US" dirty="0" smtClean="0"/>
              <a:t>Their rule is that you round your answer to the same number of significant digits as the least accurate measures given in the problem.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ie</a:t>
            </a:r>
            <a:r>
              <a:rPr lang="en-US" dirty="0" smtClean="0"/>
              <a:t> – if all given numbers are whole numbers then round </a:t>
            </a:r>
          </a:p>
          <a:p>
            <a:pPr marL="0" indent="0">
              <a:buNone/>
            </a:pPr>
            <a:r>
              <a:rPr lang="en-US" dirty="0" smtClean="0"/>
              <a:t>                   your answer to the nearest whole number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if the numbers are decimals – round to the same place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value as the given number – (2.1)(3.4)=  7.14</a:t>
            </a:r>
            <a:r>
              <a:rPr lang="en-US" dirty="0" smtClean="0">
                <a:latin typeface="Cambria Math"/>
                <a:ea typeface="Cambria Math"/>
              </a:rPr>
              <a:t>≈ 7.1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I will not take off for rounding errors on a test or quiz – in general if the given values have decimals in them your answer should also indicate decimal values.</a:t>
            </a:r>
          </a:p>
          <a:p>
            <a:r>
              <a:rPr lang="en-US" dirty="0" smtClean="0"/>
              <a:t>Avoid rounding whenever possible -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64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Concentrating on right triangles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r>
                  <a:rPr lang="en-US" dirty="0" smtClean="0"/>
                  <a:t>We will now narrow our focus to right triangles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                                                     a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+b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We define 6 ratios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cosine: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        secant: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sec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sine: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       cosecant: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tangent: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    cotangent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It is of interest to note that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sec</a:t>
                </a:r>
                <a:r>
                  <a:rPr lang="en-US" dirty="0" smtClean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r>
                  <a:rPr lang="en-US" baseline="30000" dirty="0" smtClean="0">
                    <a:latin typeface="Cambria Math"/>
                    <a:ea typeface="Cambria Math"/>
                  </a:rPr>
                  <a:t>-1        (reciprocal)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                                             sin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csc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r>
                  <a:rPr lang="en-US" baseline="30000" dirty="0" smtClean="0">
                    <a:latin typeface="Cambria Math"/>
                    <a:ea typeface="Cambria Math"/>
                  </a:rPr>
                  <a:t>-1</a:t>
                </a:r>
                <a:endParaRPr lang="en-US" baseline="3000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                                             tan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cot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r>
                  <a:rPr lang="en-US" baseline="30000" dirty="0" smtClean="0">
                    <a:latin typeface="Cambria Math"/>
                    <a:ea typeface="Cambria Math"/>
                  </a:rPr>
                  <a:t>-1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These statements are called trig identities and will be discussed more later.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They allow us to extrapolate information about tan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), sec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),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csc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), and cot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through knowledge of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cos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and sin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222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 flipH="1">
            <a:off x="1238250" y="2004930"/>
            <a:ext cx="2209800" cy="1066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03018" y="271796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17318" y="216899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48050" y="234921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43150" y="307173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5498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ratios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Given similar right triangles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proportion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dirty="0" smtClean="0"/>
                  <a:t>   can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Thus for all right triangles with a given angle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the 6 ratios are the same and the ratios are therefore associated with the angle </a:t>
                </a:r>
                <a:r>
                  <a:rPr lang="en-US" dirty="0" smtClean="0">
                    <a:latin typeface="Cambria Math"/>
                    <a:ea typeface="Cambria Math"/>
                  </a:rPr>
                  <a:t>given.  There </a:t>
                </a:r>
                <a:r>
                  <a:rPr lang="en-US" dirty="0" smtClean="0">
                    <a:latin typeface="Cambria Math"/>
                    <a:ea typeface="Cambria Math"/>
                  </a:rPr>
                  <a:t>are therefore two sets of ratios associated with each right triangle</a:t>
                </a:r>
              </a:p>
              <a:p>
                <a:endParaRPr lang="en-US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>
            <a:off x="1487466" y="1942578"/>
            <a:ext cx="1371600" cy="838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4267200" y="1570973"/>
            <a:ext cx="2057400" cy="1219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0266" y="211352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78696" y="2790173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1905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03521" y="1799573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205795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41519" y="28018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23910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59783" y="23616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06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note that 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 = 90 – 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Therefore      </a:t>
            </a:r>
            <a:r>
              <a:rPr lang="en-US" dirty="0" err="1" smtClean="0">
                <a:latin typeface="Cambria Math"/>
                <a:ea typeface="Cambria Math"/>
              </a:rPr>
              <a:t>cos</a:t>
            </a:r>
            <a:r>
              <a:rPr lang="en-US" dirty="0" smtClean="0">
                <a:latin typeface="Cambria Math"/>
                <a:ea typeface="Cambria Math"/>
              </a:rPr>
              <a:t> 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sin(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) = sin(</a:t>
            </a:r>
            <a:r>
              <a:rPr lang="en-US" dirty="0">
                <a:latin typeface="Cambria Math"/>
                <a:ea typeface="Cambria Math"/>
              </a:rPr>
              <a:t>90 – 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sin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dirty="0" smtClean="0"/>
              <a:t> =</a:t>
            </a:r>
            <a:r>
              <a:rPr lang="en-US" dirty="0" err="1" smtClean="0"/>
              <a:t>cos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err="1" smtClean="0">
                <a:latin typeface="Cambria Math"/>
                <a:ea typeface="Cambria Math"/>
              </a:rPr>
              <a:t>cos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90 – 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 tan 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cot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) = cot(</a:t>
            </a:r>
            <a:r>
              <a:rPr lang="en-US" dirty="0">
                <a:latin typeface="Cambria Math"/>
                <a:ea typeface="Cambria Math"/>
              </a:rPr>
              <a:t>90 – 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 sec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en-US" dirty="0" smtClean="0">
                <a:latin typeface="Cambria Math"/>
                <a:ea typeface="Cambria Math"/>
              </a:rPr>
              <a:t> = </a:t>
            </a:r>
            <a:r>
              <a:rPr lang="en-US" dirty="0" err="1" smtClean="0">
                <a:latin typeface="Cambria Math"/>
                <a:ea typeface="Cambria Math"/>
              </a:rPr>
              <a:t>csc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err="1" smtClean="0">
                <a:latin typeface="Cambria Math"/>
                <a:ea typeface="Cambria Math"/>
              </a:rPr>
              <a:t>csc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90 – 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1828800" y="1600200"/>
            <a:ext cx="2590800" cy="1371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1970" y="2602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9644" y="17587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ф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85385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5592" y="21013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32970" y="2971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879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these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estimating using a sketch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draw a   30⁰ angle with the terminal side (hypotenuse)  10 cm.  Use direct measurements to estimate the values of the 6 trigonometric ratios</a:t>
            </a:r>
          </a:p>
          <a:p>
            <a:endParaRPr lang="en-US" dirty="0" smtClean="0"/>
          </a:p>
          <a:p>
            <a:r>
              <a:rPr lang="en-US" dirty="0" smtClean="0"/>
              <a:t>Estimating using calculator </a:t>
            </a:r>
          </a:p>
          <a:p>
            <a:pPr marL="0" indent="0">
              <a:buNone/>
            </a:pPr>
            <a:r>
              <a:rPr lang="en-US" dirty="0" smtClean="0"/>
              <a:t>      sin(30⁰)                 </a:t>
            </a:r>
            <a:r>
              <a:rPr lang="en-US" dirty="0" err="1" smtClean="0"/>
              <a:t>cos</a:t>
            </a:r>
            <a:r>
              <a:rPr lang="en-US" dirty="0" smtClean="0"/>
              <a:t>(12.9⁰)            tan(45⁰)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2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the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operator or function has an inverse – </a:t>
            </a:r>
          </a:p>
          <a:p>
            <a:r>
              <a:rPr lang="en-US" dirty="0" smtClean="0"/>
              <a:t>For now we will simply accept this and name 6 functions that inverse the trig functions</a:t>
            </a:r>
          </a:p>
          <a:p>
            <a:r>
              <a:rPr lang="en-US" dirty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az-Cyrl-AZ" dirty="0" smtClean="0">
                <a:latin typeface="Cambria Math"/>
                <a:ea typeface="Cambria Math"/>
              </a:rPr>
              <a:t>→</a:t>
            </a:r>
            <a:r>
              <a:rPr lang="en-US" dirty="0" smtClean="0">
                <a:latin typeface="Cambria Math"/>
                <a:ea typeface="Cambria Math"/>
              </a:rPr>
              <a:t>   cos</a:t>
            </a:r>
            <a:r>
              <a:rPr lang="en-US" baseline="30000" dirty="0" smtClean="0">
                <a:latin typeface="Cambria Math"/>
                <a:ea typeface="Cambria Math"/>
              </a:rPr>
              <a:t>-1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  also called  </a:t>
            </a:r>
            <a:r>
              <a:rPr lang="en-US" dirty="0" err="1" smtClean="0">
                <a:latin typeface="Cambria Math"/>
                <a:ea typeface="Cambria Math"/>
              </a:rPr>
              <a:t>arccos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sin(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r>
              <a:rPr lang="az-Cyrl-AZ" dirty="0">
                <a:latin typeface="Cambria Math"/>
                <a:ea typeface="Cambria Math"/>
              </a:rPr>
              <a:t> </a:t>
            </a:r>
            <a:r>
              <a:rPr lang="az-Cyrl-AZ" dirty="0" smtClean="0">
                <a:latin typeface="Cambria Math"/>
                <a:ea typeface="Cambria Math"/>
              </a:rPr>
              <a:t>→</a:t>
            </a:r>
            <a:r>
              <a:rPr lang="en-US" dirty="0" smtClean="0">
                <a:latin typeface="Cambria Math"/>
                <a:ea typeface="Cambria Math"/>
              </a:rPr>
              <a:t>   sin </a:t>
            </a:r>
            <a:r>
              <a:rPr lang="en-US" baseline="30000" dirty="0" smtClean="0">
                <a:latin typeface="Cambria Math"/>
                <a:ea typeface="Cambria Math"/>
              </a:rPr>
              <a:t>-1</a:t>
            </a:r>
            <a:r>
              <a:rPr lang="en-US" dirty="0" smtClean="0">
                <a:latin typeface="Cambria Math"/>
                <a:ea typeface="Cambria Math"/>
              </a:rPr>
              <a:t> also called </a:t>
            </a:r>
            <a:r>
              <a:rPr lang="en-US" dirty="0" err="1" smtClean="0">
                <a:latin typeface="Cambria Math"/>
                <a:ea typeface="Cambria Math"/>
              </a:rPr>
              <a:t>arcsin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tan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az-Cyrl-AZ" dirty="0">
                <a:latin typeface="Cambria Math"/>
                <a:ea typeface="Cambria Math"/>
              </a:rPr>
              <a:t> →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</a:p>
          <a:p>
            <a:r>
              <a:rPr lang="en-US" dirty="0" smtClean="0">
                <a:latin typeface="Cambria Math"/>
                <a:ea typeface="Cambria Math"/>
              </a:rPr>
              <a:t>sec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az-Cyrl-AZ" dirty="0">
                <a:latin typeface="Cambria Math"/>
                <a:ea typeface="Cambria Math"/>
              </a:rPr>
              <a:t> </a:t>
            </a:r>
            <a:r>
              <a:rPr lang="az-Cyrl-AZ" dirty="0" smtClean="0">
                <a:latin typeface="Cambria Math"/>
                <a:ea typeface="Cambria Math"/>
              </a:rPr>
              <a:t>→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err="1" smtClean="0">
                <a:latin typeface="Cambria Math"/>
                <a:ea typeface="Cambria Math"/>
              </a:rPr>
              <a:t>csec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az-Cyrl-AZ" dirty="0">
                <a:latin typeface="Cambria Math"/>
                <a:ea typeface="Cambria Math"/>
              </a:rPr>
              <a:t> </a:t>
            </a:r>
            <a:r>
              <a:rPr lang="az-Cyrl-AZ" dirty="0" smtClean="0">
                <a:latin typeface="Cambria Math"/>
                <a:ea typeface="Cambria Math"/>
              </a:rPr>
              <a:t>→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cot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az-Cyrl-AZ" dirty="0">
                <a:latin typeface="Cambria Math"/>
                <a:ea typeface="Cambria Math"/>
              </a:rPr>
              <a:t> 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076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right triangle and any other 2 measurable pieces of the triangle you can find the  other 3 measurable pieces of the triangle</a:t>
            </a:r>
          </a:p>
          <a:p>
            <a:r>
              <a:rPr lang="en-US" dirty="0" smtClean="0"/>
              <a:t>Due to the relations of complementary angles and the reciprocal relationships there is always more than one way to accomplish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744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Solve the described triangle</a:t>
            </a:r>
          </a:p>
          <a:p>
            <a:r>
              <a:rPr lang="en-US" dirty="0" smtClean="0"/>
              <a:t>A.    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 = 48⁰       a = 12 inches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Need to find 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, b, c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Choices -  you can find any of the 3 first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B.      b = 1.87         c = 3.8</a:t>
            </a:r>
            <a:endParaRPr lang="en-US" dirty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Need to find a, 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r>
              <a:rPr lang="en-US" dirty="0" smtClean="0">
                <a:latin typeface="Cambria Math"/>
                <a:ea typeface="Cambria Math"/>
              </a:rPr>
              <a:t>, 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 smtClean="0">
              <a:latin typeface="Cambria Math"/>
              <a:ea typeface="Cambria Math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28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 – section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5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diagram of the problem</a:t>
            </a:r>
          </a:p>
          <a:p>
            <a:r>
              <a:rPr lang="en-US" dirty="0" smtClean="0"/>
              <a:t>Identify right triangles in the diagram</a:t>
            </a:r>
          </a:p>
          <a:p>
            <a:r>
              <a:rPr lang="en-US" dirty="0" smtClean="0"/>
              <a:t>Locate the part of the diagram that answers the question (the variable- unknown)</a:t>
            </a:r>
          </a:p>
          <a:p>
            <a:r>
              <a:rPr lang="en-US" dirty="0" smtClean="0"/>
              <a:t>Determine the correct trig ratio that applies to that part of the diagram and the parts of the diagram that are known (usually more than one will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8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Triangle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9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1 - section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Angles, degrees, and arcs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5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angle is formed when the endpoints of 2 rays or segments intersect.</a:t>
            </a:r>
          </a:p>
          <a:p>
            <a:r>
              <a:rPr lang="en-US" dirty="0" smtClean="0"/>
              <a:t>The common endpoint is called a vertex</a:t>
            </a:r>
          </a:p>
          <a:p>
            <a:r>
              <a:rPr lang="en-US" dirty="0" smtClean="0"/>
              <a:t>Standard position: placing an angle on a coordinate grid facilitates discussion of the angle – standard position places the vertex at the origin and one side (the initial side) on the x-axis</a:t>
            </a:r>
          </a:p>
          <a:p>
            <a:r>
              <a:rPr lang="en-US" dirty="0" smtClean="0"/>
              <a:t>The other side (ray or segment) can then be rotated forming varying angles</a:t>
            </a:r>
          </a:p>
        </p:txBody>
      </p:sp>
    </p:spTree>
    <p:extLst>
      <p:ext uri="{BB962C8B-B14F-4D97-AF65-F5344CB8AC3E}">
        <p14:creationId xmlns:p14="http://schemas.microsoft.com/office/powerpoint/2010/main" xmlns="" val="41212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measure of an angle refers to the distance between the two sides.  Since the linear distance between the sides varies another form of measurement is required</a:t>
                </a:r>
              </a:p>
              <a:p>
                <a:r>
                  <a:rPr lang="en-US" dirty="0" smtClean="0"/>
                  <a:t>Rotational measure – 1 rotation moves the terminal angle back to the initial side.  Partial rotations form angles.   ¼ rotation,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rotation</a:t>
                </a:r>
              </a:p>
              <a:p>
                <a:r>
                  <a:rPr lang="en-US" dirty="0" smtClean="0"/>
                  <a:t>Degree measure – the Greeks cut the circle into 360 pieces.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rotation is 1 degree – a protractor is a measuring tool for angles marked in degrees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3504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050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418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</a:t>
            </a:r>
          </a:p>
          <a:p>
            <a:r>
              <a:rPr lang="en-US" dirty="0" smtClean="0"/>
              <a:t>Right</a:t>
            </a:r>
          </a:p>
          <a:p>
            <a:r>
              <a:rPr lang="en-US" dirty="0" smtClean="0"/>
              <a:t>Obtuse</a:t>
            </a:r>
          </a:p>
          <a:p>
            <a:r>
              <a:rPr lang="en-US" dirty="0" smtClean="0"/>
              <a:t>Reflex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rotations/degrees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1⁰ = 1/360 rev      1 rev = 360⁰</a:t>
            </a:r>
          </a:p>
          <a:p>
            <a:r>
              <a:rPr lang="en-US" dirty="0" smtClean="0"/>
              <a:t>Examples:  convert revolutions to degrees</a:t>
            </a:r>
          </a:p>
          <a:p>
            <a:endParaRPr lang="en-US" dirty="0"/>
          </a:p>
          <a:p>
            <a:r>
              <a:rPr lang="en-US" dirty="0" smtClean="0"/>
              <a:t>Examples: convert degrees to revolutions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95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1095</Words>
  <Application>Microsoft Office PowerPoint</Application>
  <PresentationFormat>On-screen Show (4:3)</PresentationFormat>
  <Paragraphs>140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Analytic Trigonometry </vt:lpstr>
      <vt:lpstr>Rounding convention</vt:lpstr>
      <vt:lpstr>Chapter 1</vt:lpstr>
      <vt:lpstr>Ch 1 - section 1</vt:lpstr>
      <vt:lpstr>Angles</vt:lpstr>
      <vt:lpstr>Measuring angles</vt:lpstr>
      <vt:lpstr>Examples</vt:lpstr>
      <vt:lpstr>Classifying angles</vt:lpstr>
      <vt:lpstr>Converting rotations/degrees</vt:lpstr>
      <vt:lpstr>Degrees/minutes/seconds</vt:lpstr>
      <vt:lpstr>DD vs DMS</vt:lpstr>
      <vt:lpstr>Arcs/sectors</vt:lpstr>
      <vt:lpstr>Computing arc length/sector area</vt:lpstr>
      <vt:lpstr>Ch1 – section 2</vt:lpstr>
      <vt:lpstr>Triangles </vt:lpstr>
      <vt:lpstr>Showing that 2 triangles are similar</vt:lpstr>
      <vt:lpstr>Solving a triangle</vt:lpstr>
      <vt:lpstr>Examples</vt:lpstr>
      <vt:lpstr>Ch 1 – section 3</vt:lpstr>
      <vt:lpstr>Concentrating on right triangles</vt:lpstr>
      <vt:lpstr>Consistency of ratios</vt:lpstr>
      <vt:lpstr>Complementary angles</vt:lpstr>
      <vt:lpstr>Finding these ratios</vt:lpstr>
      <vt:lpstr>Solving for the angle</vt:lpstr>
      <vt:lpstr>Solving the triangle</vt:lpstr>
      <vt:lpstr>Examples</vt:lpstr>
      <vt:lpstr>Ch 1 – section 4</vt:lpstr>
      <vt:lpstr>hints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Trigonometry</dc:title>
  <dc:creator>Donna</dc:creator>
  <cp:lastModifiedBy>VCC Classrom</cp:lastModifiedBy>
  <cp:revision>40</cp:revision>
  <dcterms:created xsi:type="dcterms:W3CDTF">2012-12-30T17:20:04Z</dcterms:created>
  <dcterms:modified xsi:type="dcterms:W3CDTF">2013-01-10T11:45:25Z</dcterms:modified>
</cp:coreProperties>
</file>